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31"/>
      <p:bold r:id="rId32"/>
      <p:italic r:id="rId33"/>
      <p:boldItalic r:id="rId34"/>
    </p:embeddedFont>
    <p:embeddedFont>
      <p:font typeface="Proxima Nova" panose="020B0604020202020204" charset="0"/>
      <p:regular r:id="rId35"/>
      <p:bold r:id="rId36"/>
      <p:italic r:id="rId37"/>
      <p:boldItalic r:id="rId38"/>
    </p:embeddedFont>
    <p:embeddedFont>
      <p:font typeface="Raleway" pitchFamily="2" charset="0"/>
      <p:regular r:id="rId39"/>
      <p:bold r:id="rId40"/>
      <p:italic r:id="rId41"/>
      <p:boldItalic r:id="rId42"/>
    </p:embeddedFont>
    <p:embeddedFont>
      <p:font typeface="Source Sans Pro" panose="020B0503030403020204" pitchFamily="34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86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4f8419b0d2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4f8419b0d2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4f8419b0d2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4f8419b0d2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4f8419b0d2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4f8419b0d2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4f8419b0d2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4f8419b0d2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4f8419b0d2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4f8419b0d2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4f8419b0d2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4f8419b0d2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4f8419b0d2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4f8419b0d2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4f8419b0d2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4f8419b0d2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4f8419b0d2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4f8419b0d2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4f8419b0d2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4f8419b0d2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0c5c1e7e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0c5c1e7e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4f8419b0d2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4f8419b0d2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4f8419b0d2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4f8419b0d2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4f8419b0d2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4f8419b0d2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4f8419b0d2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4f8419b0d2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4f8419b0d2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4f8419b0d2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4f8419b0d2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4f8419b0d2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4f8419b0d2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4f8419b0d2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4f8419b0d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4f8419b0d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4f8419b0d2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4f8419b0d2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4f8419b0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4f8419b0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4f8419b0d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4f8419b0d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4f8419b0d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4f8419b0d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4f8419b0d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4f8419b0d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4f8419b0d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4f8419b0d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4f8419b0d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4f8419b0d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4f8419b0d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4f8419b0d2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50" y="4568875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351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Functions and Global Variables</a:t>
            </a:r>
            <a:endParaRPr sz="3900"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 supplemental lesson for AP CSP</a:t>
            </a:r>
            <a:endParaRPr sz="3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591125" y="2926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Global Variables</a:t>
            </a:r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 rotWithShape="1">
          <a:blip r:embed="rId3">
            <a:alphaModFix/>
          </a:blip>
          <a:srcRect l="29262" r="23525" b="18988"/>
          <a:stretch/>
        </p:blipFill>
        <p:spPr>
          <a:xfrm>
            <a:off x="6443399" y="791525"/>
            <a:ext cx="2369951" cy="280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591125" y="872100"/>
            <a:ext cx="6011700" cy="42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You really want to keep it that way – use as few global v</a:t>
            </a:r>
            <a:r>
              <a:rPr lang="en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ariables as needed.</a:t>
            </a:r>
            <a:endParaRPr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But </a:t>
            </a:r>
            <a:r>
              <a:rPr lang="en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SOMETIMES </a:t>
            </a: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you need a global variable whose value will change inside a function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Examples: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 variable that </a:t>
            </a:r>
            <a:r>
              <a:rPr lang="en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count</a:t>
            </a:r>
            <a:r>
              <a:rPr lang="en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 something (like the number correct)</a:t>
            </a:r>
            <a:endParaRPr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 </a:t>
            </a:r>
            <a:r>
              <a:rPr lang="en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index</a:t>
            </a:r>
            <a:r>
              <a:rPr lang="en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of a list, if scrolling left or right</a:t>
            </a:r>
            <a:endParaRPr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The amount of a </a:t>
            </a:r>
            <a:r>
              <a:rPr lang="en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delay</a:t>
            </a:r>
            <a:r>
              <a:rPr lang="en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that changes during the program code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591125" y="2926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 and Global Variables</a:t>
            </a:r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591125" y="872100"/>
            <a:ext cx="4369800" cy="42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Example #1: Heartbeat program (Heart2)</a:t>
            </a:r>
            <a:endParaRPr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●"/>
            </a:pPr>
            <a:r>
              <a:rPr lang="en" sz="2000" b="1">
                <a:solidFill>
                  <a:srgbClr val="9900FF"/>
                </a:solidFill>
                <a:latin typeface="Proxima Nova"/>
                <a:ea typeface="Proxima Nova"/>
                <a:cs typeface="Proxima Nova"/>
                <a:sym typeface="Proxima Nova"/>
              </a:rPr>
              <a:t>delay</a:t>
            </a: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 is a global variable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0C28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The push_buttons() function changes the value of </a:t>
            </a:r>
            <a:r>
              <a:rPr lang="en" sz="2000" b="1">
                <a:solidFill>
                  <a:srgbClr val="9900FF"/>
                </a:solidFill>
                <a:latin typeface="Proxima Nova"/>
                <a:ea typeface="Proxima Nova"/>
                <a:cs typeface="Proxima Nova"/>
                <a:sym typeface="Proxima Nova"/>
              </a:rPr>
              <a:t>delay</a:t>
            </a: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0C28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The heart_beat() function uses the value of </a:t>
            </a:r>
            <a:r>
              <a:rPr lang="en" sz="2000" b="1">
                <a:solidFill>
                  <a:srgbClr val="9900FF"/>
                </a:solidFill>
                <a:latin typeface="Proxima Nova"/>
                <a:ea typeface="Proxima Nova"/>
                <a:cs typeface="Proxima Nova"/>
                <a:sym typeface="Proxima Nova"/>
              </a:rPr>
              <a:t>delay</a:t>
            </a: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2025" y="981275"/>
            <a:ext cx="3399556" cy="3935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23"/>
          <p:cNvCxnSpPr/>
          <p:nvPr/>
        </p:nvCxnSpPr>
        <p:spPr>
          <a:xfrm rot="10800000" flipH="1">
            <a:off x="1861675" y="1287525"/>
            <a:ext cx="3523200" cy="7503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5" name="Google Shape;135;p23"/>
          <p:cNvCxnSpPr/>
          <p:nvPr/>
        </p:nvCxnSpPr>
        <p:spPr>
          <a:xfrm rot="10800000" flipH="1">
            <a:off x="4177875" y="2516275"/>
            <a:ext cx="1859700" cy="2175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6" name="Google Shape;136;p23"/>
          <p:cNvCxnSpPr/>
          <p:nvPr/>
        </p:nvCxnSpPr>
        <p:spPr>
          <a:xfrm>
            <a:off x="3297050" y="3397100"/>
            <a:ext cx="2392200" cy="7938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591125" y="2926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 and Global Variables</a:t>
            </a:r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591125" y="872100"/>
            <a:ext cx="4369800" cy="42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Example #1: Heartbeat program (Heart2)</a:t>
            </a:r>
            <a:endParaRPr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delay</a:t>
            </a: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is used and changed in push_buttons().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roxima Nova"/>
              <a:buChar char="●"/>
            </a:pPr>
            <a:r>
              <a:rPr lang="en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delay</a:t>
            </a: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is also used in heart_beat().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You want the variable to keep its value after the function ends.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Use the statement:</a:t>
            </a:r>
            <a:b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global delay</a:t>
            </a:r>
            <a:b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to keep the updated value.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2025" y="981275"/>
            <a:ext cx="3399556" cy="3935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p24"/>
          <p:cNvCxnSpPr/>
          <p:nvPr/>
        </p:nvCxnSpPr>
        <p:spPr>
          <a:xfrm rot="10800000" flipH="1">
            <a:off x="2644600" y="2092125"/>
            <a:ext cx="3142500" cy="19248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591125" y="2926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 and Global Variables</a:t>
            </a:r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body" idx="1"/>
          </p:nvPr>
        </p:nvSpPr>
        <p:spPr>
          <a:xfrm>
            <a:off x="591125" y="872100"/>
            <a:ext cx="4369800" cy="42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Example #1: Heartbeat program (Heart2)</a:t>
            </a:r>
            <a:endParaRPr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delay</a:t>
            </a: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is used but not changed in heart_beat().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It does not need the statement:</a:t>
            </a:r>
            <a:b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global delay</a:t>
            </a:r>
            <a:endParaRPr sz="20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The global statement is only needed when the variable’s value is changed in the function.</a:t>
            </a:r>
            <a:b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2025" y="981275"/>
            <a:ext cx="3399556" cy="3935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p25"/>
          <p:cNvCxnSpPr/>
          <p:nvPr/>
        </p:nvCxnSpPr>
        <p:spPr>
          <a:xfrm>
            <a:off x="2688100" y="3114375"/>
            <a:ext cx="2968800" cy="7614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591125" y="2926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 and Global Variables</a:t>
            </a:r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body" idx="1"/>
          </p:nvPr>
        </p:nvSpPr>
        <p:spPr>
          <a:xfrm>
            <a:off x="591125" y="872100"/>
            <a:ext cx="4543800" cy="42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Example #2: Billboard_functions (Mission 7)</a:t>
            </a:r>
            <a:endParaRPr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●"/>
            </a:pPr>
            <a:r>
              <a:rPr lang="en" sz="2000" b="1">
                <a:solidFill>
                  <a:srgbClr val="9900FF"/>
                </a:solidFill>
                <a:latin typeface="Proxima Nova"/>
                <a:ea typeface="Proxima Nova"/>
                <a:cs typeface="Proxima Nova"/>
                <a:sym typeface="Proxima Nova"/>
              </a:rPr>
              <a:t>choice</a:t>
            </a: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 is a global variable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0C28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It is used like as an index, to access an element in the list.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0C28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The display_item() function uses the value of </a:t>
            </a:r>
            <a:r>
              <a:rPr lang="en" sz="2000" b="1">
                <a:solidFill>
                  <a:srgbClr val="9900FF"/>
                </a:solidFill>
                <a:latin typeface="Proxima Nova"/>
                <a:ea typeface="Proxima Nova"/>
                <a:cs typeface="Proxima Nova"/>
                <a:sym typeface="Proxima Nova"/>
              </a:rPr>
              <a:t>choice</a:t>
            </a: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0C28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The change_choice() function uses and changes the value of </a:t>
            </a:r>
            <a:r>
              <a:rPr lang="en" sz="2000" b="1">
                <a:solidFill>
                  <a:srgbClr val="9900FF"/>
                </a:solidFill>
                <a:latin typeface="Proxima Nova"/>
                <a:ea typeface="Proxima Nova"/>
                <a:cs typeface="Proxima Nova"/>
                <a:sym typeface="Proxima Nova"/>
              </a:rPr>
              <a:t>choice</a:t>
            </a: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59" name="Google Shape;159;p26"/>
          <p:cNvCxnSpPr/>
          <p:nvPr/>
        </p:nvCxnSpPr>
        <p:spPr>
          <a:xfrm rot="10800000" flipH="1">
            <a:off x="1861675" y="1124325"/>
            <a:ext cx="4338900" cy="9135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60" name="Google Shape;16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6100" y="916025"/>
            <a:ext cx="2584275" cy="4131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26"/>
          <p:cNvCxnSpPr/>
          <p:nvPr/>
        </p:nvCxnSpPr>
        <p:spPr>
          <a:xfrm rot="10800000" flipH="1">
            <a:off x="3394925" y="2037725"/>
            <a:ext cx="4360500" cy="13485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2" name="Google Shape;162;p26"/>
          <p:cNvCxnSpPr/>
          <p:nvPr/>
        </p:nvCxnSpPr>
        <p:spPr>
          <a:xfrm rot="10800000" flipH="1">
            <a:off x="4591100" y="3679725"/>
            <a:ext cx="2066100" cy="4677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3" name="Google Shape;163;p26"/>
          <p:cNvCxnSpPr/>
          <p:nvPr/>
        </p:nvCxnSpPr>
        <p:spPr>
          <a:xfrm>
            <a:off x="4558475" y="4158300"/>
            <a:ext cx="2163900" cy="3807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>
            <a:off x="591125" y="2926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 and Global Variables</a:t>
            </a:r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body" idx="1"/>
          </p:nvPr>
        </p:nvSpPr>
        <p:spPr>
          <a:xfrm>
            <a:off x="591125" y="872100"/>
            <a:ext cx="4750200" cy="42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Example #2: Billboard_functions (Mission 7)</a:t>
            </a:r>
            <a:endParaRPr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choice</a:t>
            </a: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(as an index) is used and changed in change_choice().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roxima Nova"/>
              <a:buChar char="●"/>
            </a:pPr>
            <a:r>
              <a:rPr lang="en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choice</a:t>
            </a: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is also used in display_item().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You want the variable to keep its value after the function ends.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Use the statement:</a:t>
            </a:r>
            <a:b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global choice</a:t>
            </a:r>
            <a:b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to keep the updated value.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0" name="Google Shape;17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6100" y="916025"/>
            <a:ext cx="2584275" cy="4131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Google Shape;171;p27"/>
          <p:cNvCxnSpPr/>
          <p:nvPr/>
        </p:nvCxnSpPr>
        <p:spPr>
          <a:xfrm rot="10800000" flipH="1">
            <a:off x="2775100" y="3310050"/>
            <a:ext cx="3708000" cy="6525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xfrm>
            <a:off x="591125" y="2926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 and Global Variables</a:t>
            </a:r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body" idx="1"/>
          </p:nvPr>
        </p:nvSpPr>
        <p:spPr>
          <a:xfrm>
            <a:off x="591125" y="872100"/>
            <a:ext cx="4772100" cy="42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Example #2: Billboard_functions (Mission 7)</a:t>
            </a:r>
            <a:endParaRPr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choice</a:t>
            </a: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(as an index) is used but not changed in display_item().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It does not need the statement:</a:t>
            </a:r>
            <a:b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global choice</a:t>
            </a:r>
            <a:endParaRPr sz="20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The global statement is only needed when the variable’s value is changed in the function.</a:t>
            </a:r>
            <a:b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8" name="Google Shape;17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6100" y="916025"/>
            <a:ext cx="2584275" cy="4131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9" name="Google Shape;179;p28"/>
          <p:cNvCxnSpPr/>
          <p:nvPr/>
        </p:nvCxnSpPr>
        <p:spPr>
          <a:xfrm rot="10800000" flipH="1">
            <a:off x="2688100" y="1842075"/>
            <a:ext cx="3762600" cy="12723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>
            <a:spLocks noGrp="1"/>
          </p:cNvSpPr>
          <p:nvPr>
            <p:ph type="title"/>
          </p:nvPr>
        </p:nvSpPr>
        <p:spPr>
          <a:xfrm>
            <a:off x="591125" y="2926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 and Variables</a:t>
            </a:r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body" idx="1"/>
          </p:nvPr>
        </p:nvSpPr>
        <p:spPr>
          <a:xfrm>
            <a:off x="591125" y="872100"/>
            <a:ext cx="4891500" cy="42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How can you avoid using a global variable?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40C28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Sometimes you can’t.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0C28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The first two examples show a specific instance when a global variable must be used.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0C28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But other times, with a little creativity, they can be avoided.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0C28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This can specifically happen when a function calls another function.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6" name="Google Shape;18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8125" y="1046463"/>
            <a:ext cx="3032714" cy="392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>
            <a:spLocks noGrp="1"/>
          </p:cNvSpPr>
          <p:nvPr>
            <p:ph type="title"/>
          </p:nvPr>
        </p:nvSpPr>
        <p:spPr>
          <a:xfrm>
            <a:off x="591125" y="2926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 and Variables</a:t>
            </a:r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body" idx="1"/>
          </p:nvPr>
        </p:nvSpPr>
        <p:spPr>
          <a:xfrm>
            <a:off x="591125" y="872100"/>
            <a:ext cx="4891500" cy="42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Example #3: PT_Practice2</a:t>
            </a:r>
            <a:endParaRPr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40C28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Go the Sandbox in CodeSpace.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0C28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Open PT_Practice2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0C28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Use File → Save As… to rename the file: PT_Practice2_results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0C28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Initialize </a:t>
            </a:r>
            <a:r>
              <a:rPr lang="en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correct</a:t>
            </a: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0C28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Increment </a:t>
            </a:r>
            <a:r>
              <a:rPr lang="en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correct</a:t>
            </a: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 when the correct button is pressed. 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3" name="Google Shape;193;p30"/>
          <p:cNvPicPr preferRelativeResize="0"/>
          <p:nvPr/>
        </p:nvPicPr>
        <p:blipFill rotWithShape="1">
          <a:blip r:embed="rId3">
            <a:alphaModFix/>
          </a:blip>
          <a:srcRect b="3465"/>
          <a:stretch/>
        </p:blipFill>
        <p:spPr>
          <a:xfrm>
            <a:off x="5896075" y="989538"/>
            <a:ext cx="2839750" cy="4036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" name="Google Shape;194;p30"/>
          <p:cNvCxnSpPr/>
          <p:nvPr/>
        </p:nvCxnSpPr>
        <p:spPr>
          <a:xfrm rot="10800000" flipH="1">
            <a:off x="3003450" y="1298400"/>
            <a:ext cx="3142800" cy="1674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5" name="Google Shape;195;p30"/>
          <p:cNvCxnSpPr/>
          <p:nvPr/>
        </p:nvCxnSpPr>
        <p:spPr>
          <a:xfrm>
            <a:off x="2818600" y="3473225"/>
            <a:ext cx="3719100" cy="69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>
            <a:spLocks noGrp="1"/>
          </p:cNvSpPr>
          <p:nvPr>
            <p:ph type="title"/>
          </p:nvPr>
        </p:nvSpPr>
        <p:spPr>
          <a:xfrm>
            <a:off x="591125" y="2926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 and Variables</a:t>
            </a:r>
            <a:endParaRPr/>
          </a:p>
        </p:txBody>
      </p:sp>
      <p:sp>
        <p:nvSpPr>
          <p:cNvPr id="201" name="Google Shape;201;p31"/>
          <p:cNvSpPr txBox="1">
            <a:spLocks noGrp="1"/>
          </p:cNvSpPr>
          <p:nvPr>
            <p:ph type="body" idx="1"/>
          </p:nvPr>
        </p:nvSpPr>
        <p:spPr>
          <a:xfrm>
            <a:off x="591125" y="872100"/>
            <a:ext cx="7153500" cy="42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Example #3: PT_Practice2</a:t>
            </a:r>
            <a:endParaRPr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40C28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Create a new function that will display the results.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0C28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Your function can look something like this ↓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2" name="Google Shape;20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4925" y="2298863"/>
            <a:ext cx="4991100" cy="9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591125" y="4450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 Review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591125" y="1024500"/>
            <a:ext cx="8214900" cy="38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For a long time now, since the early missions, you have been encouraged to use functions in  your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When you first started using functions, you identified places in your code that were repeated.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created a function for the repeated code.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Gave it a name.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Coded the function.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Called the function.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>
            <a:spLocks noGrp="1"/>
          </p:cNvSpPr>
          <p:nvPr>
            <p:ph type="title"/>
          </p:nvPr>
        </p:nvSpPr>
        <p:spPr>
          <a:xfrm>
            <a:off x="591125" y="2926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 and Variables</a:t>
            </a:r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body" idx="1"/>
          </p:nvPr>
        </p:nvSpPr>
        <p:spPr>
          <a:xfrm>
            <a:off x="591125" y="872100"/>
            <a:ext cx="7871100" cy="42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Example #3: PT_Practice2</a:t>
            </a:r>
            <a:endParaRPr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40C28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Now you are probably thinking that </a:t>
            </a:r>
            <a:r>
              <a:rPr lang="en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correct</a:t>
            </a: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 needs to be global.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0C28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It is being used in two functions.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0C28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This is where programming creativity comes in.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0C28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The play_game() function can call the results() function and pass the value of </a:t>
            </a:r>
            <a:r>
              <a:rPr lang="en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correct</a:t>
            </a: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 to a parameter in results().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9" name="Google Shape;20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3725" y="3406513"/>
            <a:ext cx="4933950" cy="962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p32"/>
          <p:cNvCxnSpPr/>
          <p:nvPr/>
        </p:nvCxnSpPr>
        <p:spPr>
          <a:xfrm flipH="1">
            <a:off x="2709750" y="3092625"/>
            <a:ext cx="206700" cy="326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>
            <a:spLocks noGrp="1"/>
          </p:cNvSpPr>
          <p:nvPr>
            <p:ph type="title"/>
          </p:nvPr>
        </p:nvSpPr>
        <p:spPr>
          <a:xfrm>
            <a:off x="591125" y="2926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 and Variables</a:t>
            </a:r>
            <a:endParaRPr/>
          </a:p>
        </p:txBody>
      </p:sp>
      <p:sp>
        <p:nvSpPr>
          <p:cNvPr id="216" name="Google Shape;216;p33"/>
          <p:cNvSpPr txBox="1">
            <a:spLocks noGrp="1"/>
          </p:cNvSpPr>
          <p:nvPr>
            <p:ph type="body" idx="1"/>
          </p:nvPr>
        </p:nvSpPr>
        <p:spPr>
          <a:xfrm>
            <a:off x="591125" y="872100"/>
            <a:ext cx="4674300" cy="42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Example #3: PT_Practice2</a:t>
            </a:r>
            <a:endParaRPr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40C28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Add the function call to results() in the play_game() function.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0C28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Watch the indenting! It is outside the for loop block.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0C28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Run the program and test the results.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7" name="Google Shape;21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5425" y="906925"/>
            <a:ext cx="2816275" cy="42017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8" name="Google Shape;218;p33"/>
          <p:cNvCxnSpPr/>
          <p:nvPr/>
        </p:nvCxnSpPr>
        <p:spPr>
          <a:xfrm>
            <a:off x="4090875" y="1765975"/>
            <a:ext cx="1424400" cy="3142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591125" y="2926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PT Requirements</a:t>
            </a:r>
            <a:endParaRPr/>
          </a:p>
        </p:txBody>
      </p:sp>
      <p:sp>
        <p:nvSpPr>
          <p:cNvPr id="224" name="Google Shape;224;p34"/>
          <p:cNvSpPr txBox="1">
            <a:spLocks noGrp="1"/>
          </p:cNvSpPr>
          <p:nvPr>
            <p:ph type="body" idx="1"/>
          </p:nvPr>
        </p:nvSpPr>
        <p:spPr>
          <a:xfrm>
            <a:off x="591125" y="872100"/>
            <a:ext cx="4674300" cy="42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Example #3: PT_Practice2</a:t>
            </a:r>
            <a:endParaRPr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40C28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add a little more code to results() to meet the requirements for the Create PT.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0C28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The play_game() function also uses the variable </a:t>
            </a:r>
            <a:r>
              <a:rPr lang="en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tries</a:t>
            </a: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, which is the total number of guesses.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0C28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You can use the variable to calculate the percent correct.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5" name="Google Shape;22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5425" y="906925"/>
            <a:ext cx="2816275" cy="42017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6" name="Google Shape;226;p34"/>
          <p:cNvCxnSpPr/>
          <p:nvPr/>
        </p:nvCxnSpPr>
        <p:spPr>
          <a:xfrm rot="10800000" flipH="1">
            <a:off x="3036075" y="1678825"/>
            <a:ext cx="2664300" cy="1163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5"/>
          <p:cNvSpPr txBox="1">
            <a:spLocks noGrp="1"/>
          </p:cNvSpPr>
          <p:nvPr>
            <p:ph type="title"/>
          </p:nvPr>
        </p:nvSpPr>
        <p:spPr>
          <a:xfrm>
            <a:off x="591125" y="2926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PT Requirements</a:t>
            </a:r>
            <a:endParaRPr/>
          </a:p>
        </p:txBody>
      </p:sp>
      <p:sp>
        <p:nvSpPr>
          <p:cNvPr id="232" name="Google Shape;232;p35"/>
          <p:cNvSpPr txBox="1">
            <a:spLocks noGrp="1"/>
          </p:cNvSpPr>
          <p:nvPr>
            <p:ph type="body" idx="1"/>
          </p:nvPr>
        </p:nvSpPr>
        <p:spPr>
          <a:xfrm>
            <a:off x="591125" y="872100"/>
            <a:ext cx="4380600" cy="42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Example #3: PT_Practice2</a:t>
            </a:r>
            <a:endParaRPr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40C28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</a:t>
            </a:r>
            <a:r>
              <a:rPr lang="en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tries</a:t>
            </a: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 as an argument in the results() function call.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0C28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</a:t>
            </a:r>
            <a:r>
              <a:rPr lang="en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tries</a:t>
            </a: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 as a parameter in results() function.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3" name="Google Shape;23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8800" y="1035825"/>
            <a:ext cx="3796250" cy="3568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4" name="Google Shape;234;p35"/>
          <p:cNvCxnSpPr/>
          <p:nvPr/>
        </p:nvCxnSpPr>
        <p:spPr>
          <a:xfrm>
            <a:off x="2481500" y="1733350"/>
            <a:ext cx="4099500" cy="1805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5" name="Google Shape;235;p35"/>
          <p:cNvCxnSpPr/>
          <p:nvPr/>
        </p:nvCxnSpPr>
        <p:spPr>
          <a:xfrm>
            <a:off x="2546750" y="2440175"/>
            <a:ext cx="4077900" cy="1457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 txBox="1">
            <a:spLocks noGrp="1"/>
          </p:cNvSpPr>
          <p:nvPr>
            <p:ph type="title"/>
          </p:nvPr>
        </p:nvSpPr>
        <p:spPr>
          <a:xfrm>
            <a:off x="591125" y="2926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PT Requirements</a:t>
            </a:r>
            <a:endParaRPr/>
          </a:p>
        </p:txBody>
      </p:sp>
      <p:sp>
        <p:nvSpPr>
          <p:cNvPr id="241" name="Google Shape;241;p36"/>
          <p:cNvSpPr txBox="1">
            <a:spLocks noGrp="1"/>
          </p:cNvSpPr>
          <p:nvPr>
            <p:ph type="body" idx="1"/>
          </p:nvPr>
        </p:nvSpPr>
        <p:spPr>
          <a:xfrm>
            <a:off x="591125" y="872100"/>
            <a:ext cx="8056200" cy="30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Example #3: PT_Practice2</a:t>
            </a:r>
            <a:endParaRPr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40C28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Use </a:t>
            </a:r>
            <a:r>
              <a:rPr lang="en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tries</a:t>
            </a: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 to calculate the correct percentage.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0C28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Display the percentage.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2" name="Google Shape;24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763" y="2203750"/>
            <a:ext cx="5000625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7"/>
          <p:cNvSpPr txBox="1">
            <a:spLocks noGrp="1"/>
          </p:cNvSpPr>
          <p:nvPr>
            <p:ph type="title"/>
          </p:nvPr>
        </p:nvSpPr>
        <p:spPr>
          <a:xfrm>
            <a:off x="591125" y="2926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PT Requirements</a:t>
            </a:r>
            <a:endParaRPr/>
          </a:p>
        </p:txBody>
      </p:sp>
      <p:sp>
        <p:nvSpPr>
          <p:cNvPr id="248" name="Google Shape;248;p37"/>
          <p:cNvSpPr txBox="1">
            <a:spLocks noGrp="1"/>
          </p:cNvSpPr>
          <p:nvPr>
            <p:ph type="body" idx="1"/>
          </p:nvPr>
        </p:nvSpPr>
        <p:spPr>
          <a:xfrm>
            <a:off x="591125" y="872100"/>
            <a:ext cx="3902100" cy="37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Example #3: PT_Practice2</a:t>
            </a:r>
            <a:endParaRPr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40C28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Add an if statement. Display a message about their results.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0C28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Use </a:t>
            </a:r>
            <a:r>
              <a:rPr lang="en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percent</a:t>
            </a: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 instead of correct so the messages will work with any of the games.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0C28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The messages could be something like this.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9" name="Google Shape;24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023951"/>
            <a:ext cx="4192900" cy="327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8"/>
          <p:cNvSpPr txBox="1">
            <a:spLocks noGrp="1"/>
          </p:cNvSpPr>
          <p:nvPr>
            <p:ph type="title"/>
          </p:nvPr>
        </p:nvSpPr>
        <p:spPr>
          <a:xfrm>
            <a:off x="591125" y="2926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PT Requirements</a:t>
            </a:r>
            <a:endParaRPr/>
          </a:p>
        </p:txBody>
      </p:sp>
      <p:sp>
        <p:nvSpPr>
          <p:cNvPr id="255" name="Google Shape;255;p38"/>
          <p:cNvSpPr txBox="1">
            <a:spLocks noGrp="1"/>
          </p:cNvSpPr>
          <p:nvPr>
            <p:ph type="body" idx="1"/>
          </p:nvPr>
        </p:nvSpPr>
        <p:spPr>
          <a:xfrm>
            <a:off x="591125" y="872100"/>
            <a:ext cx="3902100" cy="37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Example #3: PT_Practice2</a:t>
            </a:r>
            <a:endParaRPr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40C28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Add a for loop to flash the pixels a specific color.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0C28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Here is an example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56" name="Google Shape;25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3225" y="872100"/>
            <a:ext cx="3555875" cy="4206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7" name="Google Shape;257;p38"/>
          <p:cNvCxnSpPr/>
          <p:nvPr/>
        </p:nvCxnSpPr>
        <p:spPr>
          <a:xfrm>
            <a:off x="2959950" y="2472800"/>
            <a:ext cx="1794300" cy="1848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9"/>
          <p:cNvSpPr txBox="1">
            <a:spLocks noGrp="1"/>
          </p:cNvSpPr>
          <p:nvPr>
            <p:ph type="title"/>
          </p:nvPr>
        </p:nvSpPr>
        <p:spPr>
          <a:xfrm>
            <a:off x="591125" y="2926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PT Requirements: Function</a:t>
            </a:r>
            <a:endParaRPr/>
          </a:p>
        </p:txBody>
      </p:sp>
      <p:sp>
        <p:nvSpPr>
          <p:cNvPr id="263" name="Google Shape;263;p39"/>
          <p:cNvSpPr txBox="1">
            <a:spLocks noGrp="1"/>
          </p:cNvSpPr>
          <p:nvPr>
            <p:ph type="body" idx="1"/>
          </p:nvPr>
        </p:nvSpPr>
        <p:spPr>
          <a:xfrm>
            <a:off x="591125" y="872100"/>
            <a:ext cx="4554600" cy="37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Example #3: PT_Practice2</a:t>
            </a:r>
            <a:endParaRPr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40C28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Review the function.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0C28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Does it meet the requirements for the function part of the Create PT?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0C28"/>
              </a:buClr>
              <a:buSzPts val="2000"/>
              <a:buFont typeface="Proxima Nova"/>
              <a:buChar char="○"/>
            </a:pP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Function has a parameter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0C28"/>
              </a:buClr>
              <a:buSzPts val="2000"/>
              <a:buFont typeface="Proxima Nova"/>
              <a:buChar char="○"/>
            </a:pP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Parameter is used in an if statement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0C28"/>
              </a:buClr>
              <a:buSzPts val="2000"/>
              <a:buFont typeface="Proxima Nova"/>
              <a:buChar char="○"/>
            </a:pP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Function has a loop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0C28"/>
              </a:buClr>
              <a:buSzPts val="2000"/>
              <a:buFont typeface="Proxima Nova"/>
              <a:buChar char="○"/>
            </a:pP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Function has an if statement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64" name="Google Shape;26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5225" y="872100"/>
            <a:ext cx="3555875" cy="420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/>
          <p:cNvSpPr txBox="1">
            <a:spLocks noGrp="1"/>
          </p:cNvSpPr>
          <p:nvPr>
            <p:ph type="title"/>
          </p:nvPr>
        </p:nvSpPr>
        <p:spPr>
          <a:xfrm>
            <a:off x="591125" y="2926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PT Requirements: Function</a:t>
            </a:r>
            <a:endParaRPr/>
          </a:p>
        </p:txBody>
      </p:sp>
      <p:sp>
        <p:nvSpPr>
          <p:cNvPr id="270" name="Google Shape;270;p40"/>
          <p:cNvSpPr txBox="1">
            <a:spLocks noGrp="1"/>
          </p:cNvSpPr>
          <p:nvPr>
            <p:ph type="body" idx="1"/>
          </p:nvPr>
        </p:nvSpPr>
        <p:spPr>
          <a:xfrm>
            <a:off x="591125" y="872100"/>
            <a:ext cx="4554600" cy="37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Example #3: PT_Practice2</a:t>
            </a:r>
            <a:endParaRPr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40C28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This an alternative for the PPR. 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0C28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The play_game() function uses a list, which meets the list requirements.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0C28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If you don’t want to add levels to the play_game() function, you can add a different function, like results() to meet the Create PT requirements.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1" name="Google Shape;27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5225" y="872100"/>
            <a:ext cx="3555875" cy="420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591125" y="4450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 Review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591125" y="1024500"/>
            <a:ext cx="8214900" cy="38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More recently, you created and used functions with parameters.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Parameter: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information the function needs to complete the task.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Parameters are a form of procedure abstraction. They make functions more flexible. You can use them for many different values and variables, instead of creating a function for every instance.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591125" y="4450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 and Parameters Review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591125" y="1024500"/>
            <a:ext cx="4837200" cy="38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this example: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6075" algn="l" rtl="0">
              <a:spcBef>
                <a:spcPts val="120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first function turns on all four pixels.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Instead of creating three more functions that can turn on one, two or three pixels, you can create a function.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second function uses a parameter for the number of pixels to turn on.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information you give the function is called a </a:t>
            </a:r>
            <a:r>
              <a:rPr lang="en" sz="2000" b="1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parameter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3650" y="1443200"/>
            <a:ext cx="3522900" cy="107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3650" y="2727850"/>
            <a:ext cx="3522900" cy="89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591125" y="4450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 and Parameters Review</a:t>
            </a: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591125" y="1024500"/>
            <a:ext cx="7903800" cy="38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this example: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use the </a:t>
            </a:r>
            <a:r>
              <a:rPr lang="en" sz="2000" b="1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parameter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in the function code to complete the task.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When you call a function with a parameter, you must give the value in the function call.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This is called an </a:t>
            </a:r>
            <a:r>
              <a:rPr lang="en" sz="2000" b="1">
                <a:solidFill>
                  <a:srgbClr val="FF00FF"/>
                </a:solidFill>
                <a:latin typeface="Proxima Nova"/>
                <a:ea typeface="Proxima Nova"/>
                <a:cs typeface="Proxima Nova"/>
                <a:sym typeface="Proxima Nova"/>
              </a:rPr>
              <a:t>argument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1100" y="2061200"/>
            <a:ext cx="4005750" cy="102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3025" y="4346100"/>
            <a:ext cx="2136525" cy="439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17"/>
          <p:cNvCxnSpPr/>
          <p:nvPr/>
        </p:nvCxnSpPr>
        <p:spPr>
          <a:xfrm>
            <a:off x="3362300" y="1983450"/>
            <a:ext cx="1457100" cy="4242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2" name="Google Shape;92;p17"/>
          <p:cNvCxnSpPr/>
          <p:nvPr/>
        </p:nvCxnSpPr>
        <p:spPr>
          <a:xfrm>
            <a:off x="3645025" y="4201800"/>
            <a:ext cx="1174500" cy="3153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591125" y="4450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 and Local Variables Review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591125" y="1024500"/>
            <a:ext cx="4195800" cy="38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Sometimes you create and use local variables in a function.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They do not exist and cannot be used outside the function.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They are not used anywhere else in the code.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They are only used in the function.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6425" y="1168525"/>
            <a:ext cx="3950150" cy="25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/>
          <p:nvPr/>
        </p:nvSpPr>
        <p:spPr>
          <a:xfrm>
            <a:off x="5162150" y="1377175"/>
            <a:ext cx="1128000" cy="672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591125" y="2926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Parameters and Local Variables Review</a:t>
            </a: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591125" y="872100"/>
            <a:ext cx="8088600" cy="42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So how do you determine what variable is a parameter and what is a local variable?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Here are some standard rules for parameters: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If a variable is used in a calculation (right side of = )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If a variable is used in a condition (if statement)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If a variable is used in a condition (loop)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Here are some standard rules for local variables: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If the variable is being calculated (left side of =)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If the variable is the counter in a loop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Note: </a:t>
            </a:r>
            <a:r>
              <a:rPr lang="en" sz="1800" i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There isn’t one right way to use parameters and local variables. </a:t>
            </a:r>
            <a:br>
              <a:rPr lang="en" sz="1800" i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800" i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There are many possible solutions.</a:t>
            </a:r>
            <a:endParaRPr sz="1800" i="1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591125" y="2926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Global Variables</a:t>
            </a: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591125" y="872100"/>
            <a:ext cx="8088600" cy="42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But every now and then …. Not very often ….You use a variable that needs to be accessed in several functions, and it needs to keep its value throughout.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Char char="●"/>
            </a:pPr>
            <a:r>
              <a:rPr lang="en" sz="2000" b="1">
                <a:solidFill>
                  <a:srgbClr val="9900FF"/>
                </a:solidFill>
                <a:latin typeface="Proxima Nova"/>
                <a:ea typeface="Proxima Nova"/>
                <a:cs typeface="Proxima Nova"/>
                <a:sym typeface="Proxima Nova"/>
              </a:rPr>
              <a:t>Global Variable:</a:t>
            </a: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a variable declared outside a function (like in the main program) and can be accessed throughout the program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591125" y="2926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Global Variables</a:t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 l="29262" r="23525" b="18988"/>
          <a:stretch/>
        </p:blipFill>
        <p:spPr>
          <a:xfrm>
            <a:off x="6570474" y="998150"/>
            <a:ext cx="2369951" cy="280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591125" y="872100"/>
            <a:ext cx="6044400" cy="42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So far you have used a few global variables:</a:t>
            </a:r>
            <a:endParaRPr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color</a:t>
            </a:r>
            <a:endParaRPr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delay</a:t>
            </a:r>
            <a:endParaRPr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choice</a:t>
            </a:r>
            <a:endParaRPr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index</a:t>
            </a:r>
            <a:endParaRPr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You might have changed the value of the variable, but that was in the main program and not in a function. 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1454</Words>
  <Application>Microsoft Office PowerPoint</Application>
  <PresentationFormat>On-screen Show (16:9)</PresentationFormat>
  <Paragraphs>163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Proxima Nova</vt:lpstr>
      <vt:lpstr>Arial</vt:lpstr>
      <vt:lpstr>Source Sans Pro</vt:lpstr>
      <vt:lpstr>Raleway</vt:lpstr>
      <vt:lpstr>Calibri</vt:lpstr>
      <vt:lpstr>Montserrat</vt:lpstr>
      <vt:lpstr>Noto Sans Symbols</vt:lpstr>
      <vt:lpstr>Plum</vt:lpstr>
      <vt:lpstr>Functions and Global Variables</vt:lpstr>
      <vt:lpstr>Functions Review</vt:lpstr>
      <vt:lpstr>Functions Review</vt:lpstr>
      <vt:lpstr>Functions and Parameters Review</vt:lpstr>
      <vt:lpstr>Functions and Parameters Review</vt:lpstr>
      <vt:lpstr>Functions and Local Variables Review</vt:lpstr>
      <vt:lpstr>Parameters and Local Variables Review</vt:lpstr>
      <vt:lpstr>Global Variables</vt:lpstr>
      <vt:lpstr>Global Variables</vt:lpstr>
      <vt:lpstr>Global Variables</vt:lpstr>
      <vt:lpstr>Functions and Global Variables</vt:lpstr>
      <vt:lpstr>Functions and Global Variables</vt:lpstr>
      <vt:lpstr>Functions and Global Variables</vt:lpstr>
      <vt:lpstr>Functions and Global Variables</vt:lpstr>
      <vt:lpstr>Functions and Global Variables</vt:lpstr>
      <vt:lpstr>Functions and Global Variables</vt:lpstr>
      <vt:lpstr>Functions and Variables</vt:lpstr>
      <vt:lpstr>Functions and Variables</vt:lpstr>
      <vt:lpstr>Functions and Variables</vt:lpstr>
      <vt:lpstr>Functions and Variables</vt:lpstr>
      <vt:lpstr>Functions and Variables</vt:lpstr>
      <vt:lpstr>Create PT Requirements</vt:lpstr>
      <vt:lpstr>Create PT Requirements</vt:lpstr>
      <vt:lpstr>Create PT Requirements</vt:lpstr>
      <vt:lpstr>Create PT Requirements</vt:lpstr>
      <vt:lpstr>Create PT Requirements</vt:lpstr>
      <vt:lpstr>Create PT Requirements: Function</vt:lpstr>
      <vt:lpstr>Create PT Requirements: Function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2025-05-08T02:20:26Z</dcterms:modified>
</cp:coreProperties>
</file>